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36"/>
  </p:notesMasterIdLst>
  <p:sldIdLst>
    <p:sldId id="308" r:id="rId2"/>
    <p:sldId id="309" r:id="rId3"/>
    <p:sldId id="310" r:id="rId4"/>
    <p:sldId id="311" r:id="rId5"/>
    <p:sldId id="312" r:id="rId6"/>
    <p:sldId id="313" r:id="rId7"/>
    <p:sldId id="314" r:id="rId8"/>
    <p:sldId id="315" r:id="rId9"/>
    <p:sldId id="317" r:id="rId10"/>
    <p:sldId id="316" r:id="rId11"/>
    <p:sldId id="289" r:id="rId12"/>
    <p:sldId id="290" r:id="rId13"/>
    <p:sldId id="291" r:id="rId14"/>
    <p:sldId id="292" r:id="rId15"/>
    <p:sldId id="293" r:id="rId16"/>
    <p:sldId id="294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304" r:id="rId26"/>
    <p:sldId id="305" r:id="rId27"/>
    <p:sldId id="306" r:id="rId28"/>
    <p:sldId id="307" r:id="rId29"/>
    <p:sldId id="282" r:id="rId30"/>
    <p:sldId id="318" r:id="rId31"/>
    <p:sldId id="319" r:id="rId32"/>
    <p:sldId id="320" r:id="rId33"/>
    <p:sldId id="321" r:id="rId34"/>
    <p:sldId id="322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00FA"/>
    <a:srgbClr val="5592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0" autoAdjust="0"/>
    <p:restoredTop sz="94660"/>
  </p:normalViewPr>
  <p:slideViewPr>
    <p:cSldViewPr>
      <p:cViewPr>
        <p:scale>
          <a:sx n="96" d="100"/>
          <a:sy n="96" d="100"/>
        </p:scale>
        <p:origin x="-264" y="19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eg>
</file>

<file path=ppt/media/image21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74FF94-24FF-439A-B2C2-A4EFC7D3A0B0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6E166-8AE6-43A0-A850-F390AEBFEE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878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</a:t>
            </a:r>
            <a:r>
              <a:rPr lang="en-US" dirty="0" err="1" smtClean="0"/>
              <a:t>BallSizeTest</a:t>
            </a:r>
            <a:r>
              <a:rPr lang="en-US" dirty="0" smtClean="0"/>
              <a:t>” in new</a:t>
            </a:r>
            <a:r>
              <a:rPr lang="en-US" baseline="0" dirty="0" smtClean="0"/>
              <a:t> format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713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Widening the pipe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613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Blockage in lower center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6935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Widen pipe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7418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Buzzsaw</a:t>
            </a:r>
            <a:r>
              <a:rPr lang="en-US" dirty="0" smtClean="0"/>
              <a:t> icon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60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Buzzsaw</a:t>
            </a:r>
            <a:r>
              <a:rPr lang="en-US" dirty="0" smtClean="0"/>
              <a:t> places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282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Problem on right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389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Secondary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5492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Secondary</a:t>
            </a:r>
            <a:r>
              <a:rPr lang="en-US" baseline="0" dirty="0" smtClean="0"/>
              <a:t>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3231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Optimal solution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4793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Adjusting pipe widths (light blue is large pipe, lark blue is small pipe)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37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Placing a </a:t>
            </a:r>
            <a:r>
              <a:rPr lang="en-US" dirty="0" err="1" smtClean="0"/>
              <a:t>buzzsaw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7411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Secondary</a:t>
            </a:r>
            <a:r>
              <a:rPr lang="en-US" baseline="0" dirty="0" smtClean="0"/>
              <a:t> type system = colors</a:t>
            </a:r>
          </a:p>
          <a:p>
            <a:r>
              <a:rPr lang="en-US" baseline="0" dirty="0" smtClean="0"/>
              <a:t>(no longer stars on cars)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360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Pinch points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757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Map.Get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761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Example game board in new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065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Pipe</a:t>
            </a:r>
            <a:r>
              <a:rPr lang="en-US" baseline="0" dirty="0" smtClean="0"/>
              <a:t> in upper left corner becomes wide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34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Blockage in the lower left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E6E166-8AE6-43A0-A850-F390AEBFEE3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680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0" y="-1"/>
            <a:ext cx="365760" cy="6854456"/>
          </a:xfrm>
          <a:prstGeom prst="rect">
            <a:avLst/>
          </a:prstGeom>
          <a:solidFill>
            <a:srgbClr val="FFFFFF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9" name="Rectangle 38"/>
          <p:cNvSpPr/>
          <p:nvPr/>
        </p:nvSpPr>
        <p:spPr>
          <a:xfrm>
            <a:off x="309558" y="680477"/>
            <a:ext cx="45720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0" name="Rectangle 39"/>
          <p:cNvSpPr/>
          <p:nvPr/>
        </p:nvSpPr>
        <p:spPr>
          <a:xfrm>
            <a:off x="269073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1" name="Rectangle 40"/>
          <p:cNvSpPr/>
          <p:nvPr/>
        </p:nvSpPr>
        <p:spPr>
          <a:xfrm>
            <a:off x="25002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42" name="Rectangle 41"/>
          <p:cNvSpPr/>
          <p:nvPr/>
        </p:nvSpPr>
        <p:spPr>
          <a:xfrm>
            <a:off x="221768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914400" y="4343400"/>
            <a:ext cx="7772400" cy="1975104"/>
          </a:xfrm>
        </p:spPr>
        <p:txBody>
          <a:bodyPr/>
          <a:lstStyle>
            <a:lvl1pPr marR="9144" algn="l">
              <a:defRPr sz="4000" b="1" cap="all" spc="0" baseline="0">
                <a:effectLst>
                  <a:reflection blurRad="12700" stA="34000" endA="740" endPos="53000" dir="5400000" sy="-100000" algn="bl" rotWithShape="0"/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914400" y="2834640"/>
            <a:ext cx="7772400" cy="1508760"/>
          </a:xfrm>
        </p:spPr>
        <p:txBody>
          <a:bodyPr lIns="100584" tIns="45720" anchor="b"/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56" name="Rectangle 55"/>
          <p:cNvSpPr/>
          <p:nvPr/>
        </p:nvSpPr>
        <p:spPr>
          <a:xfrm>
            <a:off x="255291" y="5047394"/>
            <a:ext cx="73152" cy="169164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5" name="Rectangle 64"/>
          <p:cNvSpPr/>
          <p:nvPr/>
        </p:nvSpPr>
        <p:spPr>
          <a:xfrm>
            <a:off x="255291" y="4796819"/>
            <a:ext cx="73152" cy="228600"/>
          </a:xfrm>
          <a:prstGeom prst="rect">
            <a:avLst/>
          </a:prstGeom>
          <a:solidFill>
            <a:schemeClr val="accent3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6" name="Rectangle 65"/>
          <p:cNvSpPr/>
          <p:nvPr/>
        </p:nvSpPr>
        <p:spPr>
          <a:xfrm>
            <a:off x="255291" y="4637685"/>
            <a:ext cx="73152" cy="137160"/>
          </a:xfrm>
          <a:prstGeom prst="rect">
            <a:avLst/>
          </a:prstGeom>
          <a:solidFill>
            <a:schemeClr val="bg2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67" name="Rectangle 66"/>
          <p:cNvSpPr/>
          <p:nvPr/>
        </p:nvSpPr>
        <p:spPr>
          <a:xfrm>
            <a:off x="255291" y="4542559"/>
            <a:ext cx="73152" cy="7315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981200" cy="5851525"/>
          </a:xfrm>
        </p:spPr>
        <p:txBody>
          <a:bodyPr vert="eaVert"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58674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>
            <a:spLocks/>
          </p:cNvSpPr>
          <p:nvPr/>
        </p:nvSpPr>
        <p:spPr bwMode="auto">
          <a:xfrm>
            <a:off x="4828952" y="1073888"/>
            <a:ext cx="4322136" cy="5791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3648"/>
              </a:cxn>
              <a:cxn ang="0">
                <a:pos x="720" y="2016"/>
              </a:cxn>
              <a:cxn ang="0">
                <a:pos x="2736" y="0"/>
              </a:cxn>
              <a:cxn ang="0">
                <a:pos x="2736" y="96"/>
              </a:cxn>
              <a:cxn ang="0">
                <a:pos x="744" y="2038"/>
              </a:cxn>
              <a:cxn ang="0">
                <a:pos x="48" y="3648"/>
              </a:cxn>
              <a:cxn ang="0">
                <a:pos x="0" y="3648"/>
              </a:cxn>
            </a:cxnLst>
            <a:rect l="0" t="0" r="0" b="0"/>
            <a:pathLst>
              <a:path w="2736" h="3648">
                <a:moveTo>
                  <a:pt x="0" y="3648"/>
                </a:moveTo>
                <a:lnTo>
                  <a:pt x="720" y="2016"/>
                </a:lnTo>
                <a:lnTo>
                  <a:pt x="2736" y="672"/>
                </a:lnTo>
                <a:lnTo>
                  <a:pt x="2736" y="720"/>
                </a:lnTo>
                <a:lnTo>
                  <a:pt x="744" y="2038"/>
                </a:lnTo>
                <a:lnTo>
                  <a:pt x="48" y="3648"/>
                </a:lnTo>
                <a:lnTo>
                  <a:pt x="48" y="3648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5" name="Freeform 14"/>
          <p:cNvSpPr>
            <a:spLocks/>
          </p:cNvSpPr>
          <p:nvPr/>
        </p:nvSpPr>
        <p:spPr bwMode="auto">
          <a:xfrm>
            <a:off x="373966" y="0"/>
            <a:ext cx="5514536" cy="661533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4080"/>
              </a:cxn>
              <a:cxn ang="0">
                <a:pos x="0" y="4128"/>
              </a:cxn>
              <a:cxn ang="0">
                <a:pos x="3504" y="2640"/>
              </a:cxn>
              <a:cxn ang="0">
                <a:pos x="2880" y="0"/>
              </a:cxn>
              <a:cxn ang="0">
                <a:pos x="2832" y="0"/>
              </a:cxn>
              <a:cxn ang="0">
                <a:pos x="3465" y="2619"/>
              </a:cxn>
              <a:cxn ang="0">
                <a:pos x="0" y="4080"/>
              </a:cxn>
            </a:cxnLst>
            <a:rect l="0" t="0" r="0" b="0"/>
            <a:pathLst>
              <a:path w="3504" h="4128">
                <a:moveTo>
                  <a:pt x="0" y="4080"/>
                </a:moveTo>
                <a:lnTo>
                  <a:pt x="0" y="4128"/>
                </a:lnTo>
                <a:lnTo>
                  <a:pt x="3504" y="2640"/>
                </a:lnTo>
                <a:lnTo>
                  <a:pt x="2880" y="0"/>
                </a:lnTo>
                <a:lnTo>
                  <a:pt x="2832" y="0"/>
                </a:lnTo>
                <a:lnTo>
                  <a:pt x="3465" y="2619"/>
                </a:lnTo>
                <a:lnTo>
                  <a:pt x="0" y="4080"/>
                </a:lnTo>
                <a:close/>
              </a:path>
            </a:pathLst>
          </a:custGeom>
          <a:noFill/>
          <a:ln w="3175" cap="flat" cmpd="sng" algn="ctr">
            <a:solidFill>
              <a:schemeClr val="accent2">
                <a:alpha val="5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3" name="Freeform 12"/>
          <p:cNvSpPr>
            <a:spLocks/>
          </p:cNvSpPr>
          <p:nvPr/>
        </p:nvSpPr>
        <p:spPr bwMode="auto">
          <a:xfrm rot="5236414">
            <a:off x="4462128" y="1483600"/>
            <a:ext cx="4114800" cy="118872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5943600" y="0"/>
            <a:ext cx="27432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104" y="0"/>
              </a:cxn>
              <a:cxn ang="0">
                <a:pos x="1728" y="0"/>
              </a:cxn>
              <a:cxn ang="0">
                <a:pos x="0" y="2688"/>
              </a:cxn>
              <a:cxn ang="0">
                <a:pos x="1104" y="0"/>
              </a:cxn>
            </a:cxnLst>
            <a:rect l="0" t="0" r="0" b="0"/>
            <a:pathLst>
              <a:path w="1728" h="2688">
                <a:moveTo>
                  <a:pt x="1104" y="0"/>
                </a:moveTo>
                <a:lnTo>
                  <a:pt x="1728" y="0"/>
                </a:lnTo>
                <a:lnTo>
                  <a:pt x="0" y="2688"/>
                </a:lnTo>
                <a:lnTo>
                  <a:pt x="110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>
            <a:off x="5943600" y="4267200"/>
            <a:ext cx="3200400" cy="11430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2016" y="240"/>
              </a:cxn>
              <a:cxn ang="0">
                <a:pos x="2016" y="720"/>
              </a:cxn>
              <a:cxn ang="0">
                <a:pos x="0" y="0"/>
              </a:cxn>
            </a:cxnLst>
            <a:rect l="0" t="0" r="0" b="0"/>
            <a:pathLst>
              <a:path w="2016" h="720">
                <a:moveTo>
                  <a:pt x="0" y="0"/>
                </a:moveTo>
                <a:lnTo>
                  <a:pt x="2016" y="240"/>
                </a:lnTo>
                <a:lnTo>
                  <a:pt x="2016" y="720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8" name="Freeform 17"/>
          <p:cNvSpPr>
            <a:spLocks/>
          </p:cNvSpPr>
          <p:nvPr/>
        </p:nvSpPr>
        <p:spPr bwMode="auto">
          <a:xfrm>
            <a:off x="5943600" y="0"/>
            <a:ext cx="1371600" cy="4267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864" y="0"/>
              </a:cxn>
              <a:cxn ang="0">
                <a:pos x="0" y="2688"/>
              </a:cxn>
              <a:cxn ang="0">
                <a:pos x="768" y="0"/>
              </a:cxn>
              <a:cxn ang="0">
                <a:pos x="864" y="0"/>
              </a:cxn>
            </a:cxnLst>
            <a:rect l="0" t="0" r="0" b="0"/>
            <a:pathLst>
              <a:path w="864" h="2688">
                <a:moveTo>
                  <a:pt x="864" y="0"/>
                </a:moveTo>
                <a:lnTo>
                  <a:pt x="0" y="2688"/>
                </a:lnTo>
                <a:lnTo>
                  <a:pt x="768" y="0"/>
                </a:lnTo>
                <a:lnTo>
                  <a:pt x="864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9" name="Freeform 18"/>
          <p:cNvSpPr>
            <a:spLocks/>
          </p:cNvSpPr>
          <p:nvPr/>
        </p:nvSpPr>
        <p:spPr bwMode="auto">
          <a:xfrm>
            <a:off x="5948363" y="4246563"/>
            <a:ext cx="2090737" cy="2611437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71" y="1645"/>
              </a:cxn>
              <a:cxn ang="0">
                <a:pos x="1317" y="1645"/>
              </a:cxn>
              <a:cxn ang="0">
                <a:pos x="0" y="0"/>
              </a:cxn>
              <a:cxn ang="0">
                <a:pos x="1071" y="1645"/>
              </a:cxn>
            </a:cxnLst>
            <a:rect l="0" t="0" r="0" b="0"/>
            <a:pathLst>
              <a:path w="1317" h="1645">
                <a:moveTo>
                  <a:pt x="1071" y="1645"/>
                </a:moveTo>
                <a:lnTo>
                  <a:pt x="1317" y="1645"/>
                </a:lnTo>
                <a:lnTo>
                  <a:pt x="0" y="0"/>
                </a:lnTo>
                <a:lnTo>
                  <a:pt x="1071" y="1645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0" name="Freeform 19"/>
          <p:cNvSpPr>
            <a:spLocks/>
          </p:cNvSpPr>
          <p:nvPr/>
        </p:nvSpPr>
        <p:spPr bwMode="auto">
          <a:xfrm>
            <a:off x="5943600" y="4267200"/>
            <a:ext cx="16002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1008" y="1632"/>
              </a:cxn>
              <a:cxn ang="0">
                <a:pos x="0" y="0"/>
              </a:cxn>
              <a:cxn ang="0">
                <a:pos x="960" y="1632"/>
              </a:cxn>
              <a:cxn ang="0">
                <a:pos x="1008" y="1632"/>
              </a:cxn>
            </a:cxnLst>
            <a:rect l="0" t="0" r="0" b="0"/>
            <a:pathLst>
              <a:path w="1008" h="1632">
                <a:moveTo>
                  <a:pt x="1008" y="1632"/>
                </a:moveTo>
                <a:lnTo>
                  <a:pt x="0" y="0"/>
                </a:lnTo>
                <a:lnTo>
                  <a:pt x="960" y="1632"/>
                </a:lnTo>
                <a:lnTo>
                  <a:pt x="1008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1" name="Freeform 20"/>
          <p:cNvSpPr>
            <a:spLocks/>
          </p:cNvSpPr>
          <p:nvPr/>
        </p:nvSpPr>
        <p:spPr bwMode="auto">
          <a:xfrm>
            <a:off x="5943600" y="1371600"/>
            <a:ext cx="3200400" cy="2895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2016" y="144"/>
              </a:cxn>
              <a:cxn ang="0">
                <a:pos x="0" y="1824"/>
              </a:cxn>
              <a:cxn ang="0">
                <a:pos x="2016" y="0"/>
              </a:cxn>
            </a:cxnLst>
            <a:rect l="0" t="0" r="0" b="0"/>
            <a:pathLst>
              <a:path w="2016" h="1824">
                <a:moveTo>
                  <a:pt x="2016" y="0"/>
                </a:moveTo>
                <a:lnTo>
                  <a:pt x="2016" y="144"/>
                </a:lnTo>
                <a:lnTo>
                  <a:pt x="0" y="1824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2" name="Freeform 21"/>
          <p:cNvSpPr>
            <a:spLocks/>
          </p:cNvSpPr>
          <p:nvPr/>
        </p:nvSpPr>
        <p:spPr bwMode="auto">
          <a:xfrm>
            <a:off x="5943600" y="1752600"/>
            <a:ext cx="3200400" cy="2514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2016" y="0"/>
              </a:cxn>
              <a:cxn ang="0">
                <a:pos x="0" y="1584"/>
              </a:cxn>
              <a:cxn ang="0">
                <a:pos x="2016" y="48"/>
              </a:cxn>
              <a:cxn ang="0">
                <a:pos x="2016" y="0"/>
              </a:cxn>
            </a:cxnLst>
            <a:rect l="0" t="0" r="0" b="0"/>
            <a:pathLst>
              <a:path w="2016" h="1584">
                <a:moveTo>
                  <a:pt x="2016" y="0"/>
                </a:moveTo>
                <a:lnTo>
                  <a:pt x="0" y="1584"/>
                </a:lnTo>
                <a:lnTo>
                  <a:pt x="2016" y="48"/>
                </a:lnTo>
                <a:lnTo>
                  <a:pt x="2016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3" name="Freeform 22"/>
          <p:cNvSpPr>
            <a:spLocks/>
          </p:cNvSpPr>
          <p:nvPr/>
        </p:nvSpPr>
        <p:spPr bwMode="auto">
          <a:xfrm>
            <a:off x="990600" y="4267200"/>
            <a:ext cx="4953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120" y="0"/>
              </a:cxn>
              <a:cxn ang="0">
                <a:pos x="1056" y="1632"/>
              </a:cxn>
              <a:cxn ang="0">
                <a:pos x="0" y="1632"/>
              </a:cxn>
            </a:cxnLst>
            <a:rect l="0" t="0" r="0" b="0"/>
            <a:pathLst>
              <a:path w="3120" h="1632">
                <a:moveTo>
                  <a:pt x="0" y="1632"/>
                </a:moveTo>
                <a:lnTo>
                  <a:pt x="3120" y="0"/>
                </a:lnTo>
                <a:lnTo>
                  <a:pt x="1056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4" name="Freeform 23"/>
          <p:cNvSpPr>
            <a:spLocks/>
          </p:cNvSpPr>
          <p:nvPr/>
        </p:nvSpPr>
        <p:spPr bwMode="auto">
          <a:xfrm>
            <a:off x="533400" y="4267200"/>
            <a:ext cx="53340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3360" y="0"/>
              </a:cxn>
              <a:cxn ang="0">
                <a:pos x="144" y="1632"/>
              </a:cxn>
              <a:cxn ang="0">
                <a:pos x="0" y="1632"/>
              </a:cxn>
            </a:cxnLst>
            <a:rect l="0" t="0" r="0" b="0"/>
            <a:pathLst>
              <a:path w="3360" h="1632">
                <a:moveTo>
                  <a:pt x="0" y="1632"/>
                </a:moveTo>
                <a:lnTo>
                  <a:pt x="3360" y="0"/>
                </a:lnTo>
                <a:lnTo>
                  <a:pt x="144" y="1632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5" name="Freeform 24"/>
          <p:cNvSpPr>
            <a:spLocks/>
          </p:cNvSpPr>
          <p:nvPr/>
        </p:nvSpPr>
        <p:spPr bwMode="auto">
          <a:xfrm>
            <a:off x="366824" y="2438400"/>
            <a:ext cx="5638800" cy="1828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152"/>
              </a:cxn>
              <a:cxn ang="0">
                <a:pos x="0" y="384"/>
              </a:cxn>
              <a:cxn ang="0">
                <a:pos x="0" y="0"/>
              </a:cxn>
            </a:cxnLst>
            <a:rect l="0" t="0" r="0" b="0"/>
            <a:pathLst>
              <a:path w="3552" h="1152">
                <a:moveTo>
                  <a:pt x="0" y="0"/>
                </a:moveTo>
                <a:lnTo>
                  <a:pt x="3504" y="1152"/>
                </a:lnTo>
                <a:lnTo>
                  <a:pt x="0" y="384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6" name="Freeform 25"/>
          <p:cNvSpPr>
            <a:spLocks/>
          </p:cNvSpPr>
          <p:nvPr/>
        </p:nvSpPr>
        <p:spPr bwMode="auto">
          <a:xfrm>
            <a:off x="366824" y="2133600"/>
            <a:ext cx="5638800" cy="21336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3552" y="1344"/>
              </a:cxn>
              <a:cxn ang="0">
                <a:pos x="0" y="48"/>
              </a:cxn>
              <a:cxn ang="0">
                <a:pos x="0" y="0"/>
              </a:cxn>
            </a:cxnLst>
            <a:rect l="0" t="0" r="0" b="0"/>
            <a:pathLst>
              <a:path w="3552" h="1344">
                <a:moveTo>
                  <a:pt x="0" y="0"/>
                </a:moveTo>
                <a:lnTo>
                  <a:pt x="3552" y="1344"/>
                </a:lnTo>
                <a:lnTo>
                  <a:pt x="0" y="48"/>
                </a:lnTo>
                <a:lnTo>
                  <a:pt x="0" y="0"/>
                </a:lnTo>
                <a:close/>
              </a:path>
            </a:pathLst>
          </a:custGeom>
          <a:solidFill>
            <a:schemeClr val="bg2">
              <a:tint val="95000"/>
              <a:satMod val="20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27" name="Freeform 26"/>
          <p:cNvSpPr>
            <a:spLocks/>
          </p:cNvSpPr>
          <p:nvPr/>
        </p:nvSpPr>
        <p:spPr bwMode="auto">
          <a:xfrm>
            <a:off x="4572000" y="4267200"/>
            <a:ext cx="1371600" cy="25908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632"/>
              </a:cxn>
              <a:cxn ang="0">
                <a:pos x="96" y="1632"/>
              </a:cxn>
              <a:cxn ang="0">
                <a:pos x="864" y="0"/>
              </a:cxn>
              <a:cxn ang="0">
                <a:pos x="0" y="1632"/>
              </a:cxn>
            </a:cxnLst>
            <a:rect l="0" t="0" r="0" b="0"/>
            <a:pathLst>
              <a:path w="864" h="1632">
                <a:moveTo>
                  <a:pt x="0" y="1632"/>
                </a:moveTo>
                <a:lnTo>
                  <a:pt x="96" y="1632"/>
                </a:lnTo>
                <a:lnTo>
                  <a:pt x="864" y="0"/>
                </a:lnTo>
                <a:lnTo>
                  <a:pt x="0" y="1632"/>
                </a:lnTo>
                <a:close/>
              </a:path>
            </a:pathLst>
          </a:custGeom>
          <a:solidFill>
            <a:schemeClr val="bg2">
              <a:tint val="95000"/>
              <a:satMod val="180000"/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6902" y="1351672"/>
            <a:ext cx="5718048" cy="977486"/>
          </a:xfrm>
        </p:spPr>
        <p:txBody>
          <a:bodyPr lIns="82296" tIns="45720" bIns="0" anchor="t"/>
          <a:lstStyle>
            <a:lvl1pPr marL="5486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63160" y="402264"/>
            <a:ext cx="850392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6902" y="512064"/>
            <a:ext cx="8156448" cy="777240"/>
          </a:xfrm>
        </p:spPr>
        <p:txBody>
          <a:bodyPr tIns="64008"/>
          <a:lstStyle>
            <a:lvl1pPr algn="l">
              <a:buNone/>
              <a:defRPr sz="3800" b="0" cap="none" spc="-150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 flipH="1">
            <a:off x="371538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Rectangle 8"/>
          <p:cNvSpPr/>
          <p:nvPr/>
        </p:nvSpPr>
        <p:spPr>
          <a:xfrm flipH="1">
            <a:off x="411109" y="680477"/>
            <a:ext cx="27432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0" name="Rectangle 9"/>
          <p:cNvSpPr/>
          <p:nvPr/>
        </p:nvSpPr>
        <p:spPr>
          <a:xfrm flipH="1">
            <a:off x="448450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 flipH="1">
            <a:off x="476702" y="680477"/>
            <a:ext cx="9144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00478" y="680477"/>
            <a:ext cx="36576" cy="365760"/>
          </a:xfrm>
          <a:prstGeom prst="rect">
            <a:avLst/>
          </a:prstGeom>
          <a:solidFill>
            <a:srgbClr val="000000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2064"/>
            <a:ext cx="8229600" cy="9144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4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5344" y="17705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0" y="402265"/>
            <a:ext cx="8867080" cy="886265"/>
          </a:xfrm>
          <a:prstGeom prst="rect">
            <a:avLst/>
          </a:prstGeom>
          <a:solidFill>
            <a:schemeClr val="bg2">
              <a:tint val="95000"/>
              <a:satMod val="180000"/>
              <a:alpha val="4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4" y="512064"/>
            <a:ext cx="7772400" cy="914400"/>
          </a:xfrm>
        </p:spPr>
        <p:txBody>
          <a:bodyPr anchor="t"/>
          <a:lstStyle>
            <a:lvl1pPr>
              <a:defRPr sz="400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09750"/>
            <a:ext cx="4040188" cy="639762"/>
          </a:xfrm>
        </p:spPr>
        <p:txBody>
          <a:bodyPr anchor="ctr"/>
          <a:lstStyle>
            <a:lvl1pPr marL="73152" indent="0" algn="l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09750"/>
            <a:ext cx="4041775" cy="639762"/>
          </a:xfrm>
        </p:spPr>
        <p:txBody>
          <a:bodyPr anchor="ctr"/>
          <a:lstStyle>
            <a:lvl1pPr marL="73152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459037"/>
            <a:ext cx="4040188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59037"/>
            <a:ext cx="4041775" cy="39593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7790" y="680477"/>
            <a:ext cx="45720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7305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18" name="Rectangle 17"/>
          <p:cNvSpPr/>
          <p:nvPr/>
        </p:nvSpPr>
        <p:spPr>
          <a:xfrm>
            <a:off x="2825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>
          <a:xfrm>
            <a:off x="0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0" name="Rectangle 19"/>
          <p:cNvSpPr/>
          <p:nvPr/>
        </p:nvSpPr>
        <p:spPr>
          <a:xfrm flipH="1">
            <a:off x="149770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1" name="Rectangle 20"/>
          <p:cNvSpPr/>
          <p:nvPr/>
        </p:nvSpPr>
        <p:spPr>
          <a:xfrm flipH="1">
            <a:off x="189341" y="680477"/>
            <a:ext cx="27432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22" name="Rectangle 21"/>
          <p:cNvSpPr/>
          <p:nvPr/>
        </p:nvSpPr>
        <p:spPr>
          <a:xfrm flipH="1">
            <a:off x="226682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9" name="Rectangle 28"/>
          <p:cNvSpPr/>
          <p:nvPr/>
        </p:nvSpPr>
        <p:spPr>
          <a:xfrm flipH="1">
            <a:off x="254934" y="680477"/>
            <a:ext cx="9144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30" name="Rectangle 29"/>
          <p:cNvSpPr/>
          <p:nvPr/>
        </p:nvSpPr>
        <p:spPr>
          <a:xfrm>
            <a:off x="278710" y="680477"/>
            <a:ext cx="36576" cy="365760"/>
          </a:xfrm>
          <a:prstGeom prst="rect">
            <a:avLst/>
          </a:prstGeom>
          <a:solidFill>
            <a:schemeClr val="bg2"/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</p:spPr>
        <p:txBody>
          <a:bodyPr/>
          <a:lstStyle>
            <a:lvl1pPr>
              <a:defRPr sz="4000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73050"/>
            <a:ext cx="8229600" cy="1162050"/>
          </a:xfrm>
        </p:spPr>
        <p:txBody>
          <a:bodyPr anchor="ctr"/>
          <a:lstStyle>
            <a:lvl1pPr algn="l">
              <a:buNone/>
              <a:defRPr sz="36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435100"/>
            <a:ext cx="2514600" cy="4572000"/>
          </a:xfrm>
        </p:spPr>
        <p:txBody>
          <a:bodyPr/>
          <a:lstStyle>
            <a:lvl1pPr marL="54864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429000" y="1435100"/>
            <a:ext cx="54864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68032" y="0"/>
            <a:ext cx="8778240" cy="1878037"/>
          </a:xfrm>
          <a:prstGeom prst="rect">
            <a:avLst/>
          </a:prstGeom>
          <a:solidFill>
            <a:srgbClr val="000000">
              <a:alpha val="100000"/>
            </a:srgb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363195" y="1885028"/>
            <a:ext cx="8782622" cy="0"/>
          </a:xfrm>
          <a:prstGeom prst="line">
            <a:avLst/>
          </a:prstGeom>
          <a:noFill/>
          <a:ln w="19050" cap="flat" cmpd="sng" algn="ctr">
            <a:solidFill>
              <a:srgbClr val="FFFFFF">
                <a:alpha val="100000"/>
              </a:srgbClr>
            </a:soli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 rot="5400000">
            <a:off x="8514581" y="1219200"/>
            <a:ext cx="132763" cy="128466"/>
            <a:chOff x="6668087" y="1297746"/>
            <a:chExt cx="161840" cy="156602"/>
          </a:xfrm>
        </p:grpSpPr>
        <p:cxnSp>
          <p:nvCxnSpPr>
            <p:cNvPr id="15" name="Straight Connector 14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 bwMode="grayWhite">
          <a:xfrm>
            <a:off x="914400" y="441251"/>
            <a:ext cx="6858000" cy="701749"/>
          </a:xfrm>
        </p:spPr>
        <p:txBody>
          <a:bodyPr anchor="b"/>
          <a:lstStyle>
            <a:lvl1pPr algn="l">
              <a:buNone/>
              <a:defRPr sz="2100" b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68032" y="1893781"/>
            <a:ext cx="8778240" cy="4960144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White">
          <a:xfrm>
            <a:off x="914400" y="1150144"/>
            <a:ext cx="6858000" cy="685800"/>
          </a:xfrm>
        </p:spPr>
        <p:txBody>
          <a:bodyPr/>
          <a:lstStyle>
            <a:lvl1pPr marL="27432" indent="0">
              <a:spcBef>
                <a:spcPts val="0"/>
              </a:spcBef>
              <a:buNone/>
              <a:defRPr sz="14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grpSp>
        <p:nvGrpSpPr>
          <p:cNvPr id="14" name="Group 13"/>
          <p:cNvGrpSpPr/>
          <p:nvPr/>
        </p:nvGrpSpPr>
        <p:grpSpPr>
          <a:xfrm rot="5400000">
            <a:off x="8666981" y="1371600"/>
            <a:ext cx="132763" cy="128466"/>
            <a:chOff x="6668087" y="1297746"/>
            <a:chExt cx="161840" cy="156602"/>
          </a:xfrm>
        </p:grpSpPr>
        <p:cxnSp>
          <p:nvCxnSpPr>
            <p:cNvPr id="11" name="Straight Connector 10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 rot="5400000">
            <a:off x="8320088" y="1474763"/>
            <a:ext cx="132763" cy="128466"/>
            <a:chOff x="6668087" y="1297746"/>
            <a:chExt cx="161840" cy="156602"/>
          </a:xfrm>
        </p:grpSpPr>
        <p:cxnSp>
          <p:nvCxnSpPr>
            <p:cNvPr id="19" name="Straight Connector 18"/>
            <p:cNvCxnSpPr/>
            <p:nvPr/>
          </p:nvCxnSpPr>
          <p:spPr>
            <a:xfrm rot="16200000">
              <a:off x="6664064" y="1301769"/>
              <a:ext cx="88509" cy="80463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rot="16200000" flipV="1">
              <a:off x="6685888" y="1391257"/>
              <a:ext cx="125755" cy="427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rot="5400000" flipH="1">
              <a:off x="6744524" y="1300853"/>
              <a:ext cx="88509" cy="82296"/>
            </a:xfrm>
            <a:prstGeom prst="line">
              <a:avLst/>
            </a:prstGeom>
            <a:noFill/>
            <a:ln w="25400" cap="rnd" cmpd="sng" algn="ctr">
              <a:solidFill>
                <a:srgbClr val="FFFFFF">
                  <a:alpha val="100000"/>
                </a:srgbClr>
              </a:solidFill>
              <a:prstDash val="soli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77000" y="55499"/>
            <a:ext cx="2133600" cy="365125"/>
          </a:xfrm>
        </p:spPr>
        <p:txBody>
          <a:bodyPr/>
          <a:lstStyle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14400" y="55499"/>
            <a:ext cx="5562600" cy="365125"/>
          </a:xfr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55499"/>
            <a:ext cx="457200" cy="365125"/>
          </a:xfrm>
        </p:spPr>
        <p:txBody>
          <a:bodyPr/>
          <a:lstStyle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914400" y="512064"/>
            <a:ext cx="7772400" cy="914400"/>
          </a:xfrm>
          <a:prstGeom prst="rect">
            <a:avLst/>
          </a:prstGeom>
        </p:spPr>
        <p:txBody>
          <a:bodyPr vert="horz" anchor="t">
            <a:no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914400" y="1783560"/>
            <a:ext cx="7772400" cy="457200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770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2B9A3FE6-AC58-4507-A714-34E5E6CDD067}" type="datetimeFigureOut">
              <a:rPr lang="en-US" smtClean="0"/>
              <a:t>2/5/2013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914400" y="6416675"/>
            <a:ext cx="556260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610600" y="6416675"/>
            <a:ext cx="4572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  <a:extLst/>
          </a:lstStyle>
          <a:p>
            <a:fld id="{C792CD11-03B9-4248-B51E-7D0C39117D6F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iming>
    <p:tnLst>
      <p:par>
        <p:cTn id="1" dur="indefinite" restart="never" nodeType="tmRoot"/>
      </p:par>
    </p:tnLst>
  </p:timing>
  <p:txStyles>
    <p:titleStyle>
      <a:lvl1pPr algn="l" rtl="0" eaLnBrk="1" latinLnBrk="0" hangingPunct="1">
        <a:spcBef>
          <a:spcPct val="0"/>
        </a:spcBef>
        <a:buNone/>
        <a:defRPr kumimoji="0" sz="4000" kern="1200" spc="-100" baseline="0">
          <a:solidFill>
            <a:schemeClr val="tx2">
              <a:satMod val="200000"/>
            </a:schemeClr>
          </a:solidFill>
          <a:latin typeface="+mj-lt"/>
          <a:ea typeface="+mj-ea"/>
          <a:cs typeface="+mj-cs"/>
        </a:defRPr>
      </a:lvl1pPr>
      <a:extLst/>
    </p:titleStyle>
    <p:bodyStyle>
      <a:lvl1pPr marL="411480" indent="-342900" algn="l" rtl="0" eaLnBrk="1" latinLnBrk="0" hangingPunct="1">
        <a:spcBef>
          <a:spcPts val="700"/>
        </a:spcBef>
        <a:buClr>
          <a:schemeClr val="tx2"/>
        </a:buClr>
        <a:buSzPct val="95000"/>
        <a:buFont typeface="Wingdings"/>
        <a:buChar char="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575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2"/>
        </a:buClr>
        <a:buFont typeface="Wingdings 2"/>
        <a:buChar char="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61872" indent="-228600" algn="l" rtl="0" eaLnBrk="1" latinLnBrk="0" hangingPunct="1">
        <a:spcBef>
          <a:spcPct val="20000"/>
        </a:spcBef>
        <a:buClr>
          <a:schemeClr val="accent3"/>
        </a:buClr>
        <a:buFont typeface="Wingdings 3"/>
        <a:buChar char="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4813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9928" indent="-210312" algn="l" rtl="0" eaLnBrk="1" latinLnBrk="0" hangingPunct="1">
        <a:spcBef>
          <a:spcPct val="20000"/>
        </a:spcBef>
        <a:buClr>
          <a:schemeClr val="accent3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01952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93976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rtl="0" eaLnBrk="1" latinLnBrk="0" hangingPunct="1">
        <a:spcBef>
          <a:spcPct val="20000"/>
        </a:spcBef>
        <a:buClr>
          <a:schemeClr val="accent4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sz="5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 smtClean="0"/>
              <a:t>200 new people a day</a:t>
            </a:r>
            <a:br>
              <a:rPr lang="en-US" sz="4400" dirty="0" smtClean="0"/>
            </a:br>
            <a:r>
              <a:rPr lang="en-US" sz="4400" dirty="0" smtClean="0"/>
              <a:t>for 12 months</a:t>
            </a:r>
          </a:p>
        </p:txBody>
      </p:sp>
    </p:spTree>
    <p:extLst>
      <p:ext uri="{BB962C8B-B14F-4D97-AF65-F5344CB8AC3E}">
        <p14:creationId xmlns:p14="http://schemas.microsoft.com/office/powerpoint/2010/main" val="49407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57400"/>
            <a:ext cx="8229600" cy="3916363"/>
          </a:xfrm>
        </p:spPr>
        <p:txBody>
          <a:bodyPr>
            <a:normAutofit/>
          </a:bodyPr>
          <a:lstStyle/>
          <a:p>
            <a:r>
              <a:rPr lang="en-US" sz="4000" dirty="0" smtClean="0"/>
              <a:t>Pure puzzle form</a:t>
            </a:r>
            <a:endParaRPr lang="en-US" sz="4000" dirty="0"/>
          </a:p>
          <a:p>
            <a:r>
              <a:rPr lang="en-US" sz="4000" dirty="0"/>
              <a:t>Maximize use of visual </a:t>
            </a:r>
            <a:r>
              <a:rPr lang="en-US" sz="4000" dirty="0" smtClean="0"/>
              <a:t>reasoning</a:t>
            </a:r>
          </a:p>
          <a:p>
            <a:r>
              <a:rPr lang="en-US" sz="4000" dirty="0" smtClean="0"/>
              <a:t>Scale to meaningful problems</a:t>
            </a:r>
            <a:endParaRPr lang="en-US" sz="4000" dirty="0"/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839603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23748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" y="0"/>
            <a:ext cx="9144000" cy="6858000"/>
          </a:xfrm>
        </p:spPr>
      </p:pic>
      <p:sp>
        <p:nvSpPr>
          <p:cNvPr id="3" name="Rectangle 2"/>
          <p:cNvSpPr/>
          <p:nvPr/>
        </p:nvSpPr>
        <p:spPr>
          <a:xfrm>
            <a:off x="3581400" y="1600200"/>
            <a:ext cx="1981200" cy="3733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791200" y="1600200"/>
            <a:ext cx="3200400" cy="381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227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85604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3" name="Rectangle 2"/>
          <p:cNvSpPr/>
          <p:nvPr/>
        </p:nvSpPr>
        <p:spPr>
          <a:xfrm>
            <a:off x="5029200" y="1447800"/>
            <a:ext cx="3810000" cy="403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917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7" y="0"/>
            <a:ext cx="9137073" cy="6852805"/>
          </a:xfrm>
        </p:spPr>
      </p:pic>
      <p:sp>
        <p:nvSpPr>
          <p:cNvPr id="3" name="Rectangle 2"/>
          <p:cNvSpPr/>
          <p:nvPr/>
        </p:nvSpPr>
        <p:spPr>
          <a:xfrm>
            <a:off x="4800600" y="1219200"/>
            <a:ext cx="35814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4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855"/>
            <a:ext cx="9144000" cy="6858000"/>
          </a:xfrm>
        </p:spPr>
      </p:pic>
      <p:sp>
        <p:nvSpPr>
          <p:cNvPr id="3" name="Rectangle 2"/>
          <p:cNvSpPr/>
          <p:nvPr/>
        </p:nvSpPr>
        <p:spPr>
          <a:xfrm>
            <a:off x="4648200" y="1447800"/>
            <a:ext cx="3429000" cy="3352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45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91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79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073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/>
              <a:t>10,000 new people a </a:t>
            </a:r>
            <a:r>
              <a:rPr lang="en-US" sz="4400" dirty="0" smtClean="0"/>
              <a:t>day</a:t>
            </a:r>
          </a:p>
          <a:p>
            <a:pPr marL="0" indent="0" algn="ctr">
              <a:buNone/>
            </a:pPr>
            <a:r>
              <a:rPr lang="en-US" sz="4400" dirty="0"/>
              <a:t>f</a:t>
            </a:r>
            <a:r>
              <a:rPr lang="en-US" sz="4400" dirty="0" smtClean="0"/>
              <a:t>or 12 months</a:t>
            </a:r>
            <a:endParaRPr lang="en-US" sz="4400" dirty="0"/>
          </a:p>
          <a:p>
            <a:pPr marL="0" indent="0" algn="ctr">
              <a:buNone/>
            </a:pP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10721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51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96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64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78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76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392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19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028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068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804600" y="0"/>
            <a:ext cx="82296000" cy="16459200"/>
          </a:xfrm>
        </p:spPr>
      </p:pic>
    </p:spTree>
    <p:extLst>
      <p:ext uri="{BB962C8B-B14F-4D97-AF65-F5344CB8AC3E}">
        <p14:creationId xmlns:p14="http://schemas.microsoft.com/office/powerpoint/2010/main" val="3568199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" y="1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 L -3.33333E-6 -0.63333 " pathEditMode="relative" rAng="0" ptsTypes="AA">
                                      <p:cBhvr>
                                        <p:cTn id="8" dur="4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1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 smtClean="0"/>
              <a:t>1000 people a day</a:t>
            </a:r>
          </a:p>
          <a:p>
            <a:pPr marL="0" indent="0" algn="ctr">
              <a:buNone/>
            </a:pPr>
            <a:r>
              <a:rPr lang="en-US" sz="4400" dirty="0" smtClean="0"/>
              <a:t>50% of them return 2-3 times</a:t>
            </a:r>
          </a:p>
        </p:txBody>
      </p:sp>
    </p:spTree>
    <p:extLst>
      <p:ext uri="{BB962C8B-B14F-4D97-AF65-F5344CB8AC3E}">
        <p14:creationId xmlns:p14="http://schemas.microsoft.com/office/powerpoint/2010/main" val="2407618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14600"/>
            <a:ext cx="8229600" cy="3459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Targeted expertise development</a:t>
            </a:r>
            <a:endParaRPr lang="en-US" sz="4000" dirty="0"/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33716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 development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Synthetic learning challenges</a:t>
            </a:r>
          </a:p>
          <a:p>
            <a:r>
              <a:rPr lang="en-US" dirty="0" smtClean="0"/>
              <a:t>Automatic generation of problems tailored for each player</a:t>
            </a:r>
          </a:p>
          <a:p>
            <a:r>
              <a:rPr lang="en-US" dirty="0" err="1" smtClean="0"/>
              <a:t>ASProlog</a:t>
            </a:r>
            <a:r>
              <a:rPr lang="en-US" dirty="0" smtClean="0"/>
              <a:t> formulation for challenge synthesis</a:t>
            </a:r>
          </a:p>
          <a:p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3810000"/>
            <a:ext cx="5943600" cy="2974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6571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0"/>
            <a:ext cx="8229600" cy="1143000"/>
          </a:xfrm>
        </p:spPr>
        <p:txBody>
          <a:bodyPr/>
          <a:lstStyle/>
          <a:p>
            <a:r>
              <a:rPr lang="en-US" dirty="0" smtClean="0"/>
              <a:t>Collective Social Intelligence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268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Intelligence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Self-organization with complementing skills</a:t>
            </a:r>
          </a:p>
          <a:p>
            <a:r>
              <a:rPr lang="en-US" dirty="0" smtClean="0"/>
              <a:t>Collaboration over competition</a:t>
            </a:r>
          </a:p>
          <a:p>
            <a:r>
              <a:rPr lang="en-US" dirty="0" smtClean="0"/>
              <a:t>Social praise and recognition</a:t>
            </a:r>
          </a:p>
          <a:p>
            <a:r>
              <a:rPr lang="en-US" dirty="0" smtClean="0"/>
              <a:t>Peer-tutoring</a:t>
            </a:r>
          </a:p>
          <a:p>
            <a:r>
              <a:rPr lang="en-US" dirty="0" smtClean="0"/>
              <a:t>Building on skills of earlier players</a:t>
            </a:r>
          </a:p>
          <a:p>
            <a:r>
              <a:rPr lang="en-US" dirty="0" smtClean="0"/>
              <a:t>Community development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7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36352"/>
            <a:ext cx="7772400" cy="890112"/>
          </a:xfrm>
        </p:spPr>
        <p:txBody>
          <a:bodyPr/>
          <a:lstStyle/>
          <a:p>
            <a:r>
              <a:rPr lang="en-US" dirty="0" smtClean="0"/>
              <a:t>Players are </a:t>
            </a:r>
            <a:br>
              <a:rPr lang="en-US" dirty="0" smtClean="0"/>
            </a:br>
            <a:r>
              <a:rPr lang="en-US" dirty="0" smtClean="0"/>
              <a:t>changing the game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2362200"/>
            <a:ext cx="7772400" cy="3993360"/>
          </a:xfrm>
        </p:spPr>
        <p:txBody>
          <a:bodyPr/>
          <a:lstStyle/>
          <a:p>
            <a:r>
              <a:rPr lang="en-US" dirty="0"/>
              <a:t>Constant feedback with creators on impact</a:t>
            </a:r>
          </a:p>
          <a:p>
            <a:r>
              <a:rPr lang="en-US" dirty="0"/>
              <a:t>Stream of new challenges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083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1000 new people a day</a:t>
            </a:r>
          </a:p>
          <a:p>
            <a:pPr marL="0" indent="0" algn="ctr">
              <a:buNone/>
            </a:pPr>
            <a:r>
              <a:rPr lang="en-US" sz="4800" dirty="0" smtClean="0"/>
              <a:t>50% play 10 times for 3 weeks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95554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9800"/>
            <a:ext cx="8229600" cy="39163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Growing community of experts </a:t>
            </a:r>
            <a:br>
              <a:rPr lang="en-US" sz="4000" dirty="0" smtClean="0"/>
            </a:br>
            <a:r>
              <a:rPr lang="en-US" sz="4000" dirty="0" smtClean="0"/>
              <a:t>who played the game 3-9 months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38640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Game experts are not regular gamers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114826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0" y="228600"/>
            <a:ext cx="9144000" cy="6400800"/>
          </a:xfrm>
          <a:prstGeom prst="ellipse">
            <a:avLst/>
          </a:prstGeom>
          <a:solidFill>
            <a:srgbClr val="55922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1204397" y="4152900"/>
            <a:ext cx="1005403" cy="760631"/>
            <a:chOff x="900958" y="4152900"/>
            <a:chExt cx="1005403" cy="760631"/>
          </a:xfrm>
        </p:grpSpPr>
        <p:sp>
          <p:nvSpPr>
            <p:cNvPr id="5" name="Oval 4"/>
            <p:cNvSpPr/>
            <p:nvPr/>
          </p:nvSpPr>
          <p:spPr>
            <a:xfrm>
              <a:off x="1219199" y="4152900"/>
              <a:ext cx="184459" cy="114300"/>
            </a:xfrm>
            <a:prstGeom prst="ellipse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900958" y="4267200"/>
              <a:ext cx="100540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err="1" smtClean="0"/>
                <a:t>Verif</a:t>
              </a:r>
              <a:r>
                <a:rPr lang="en-US" dirty="0" smtClean="0"/>
                <a:t>.</a:t>
              </a:r>
              <a:br>
                <a:rPr lang="en-US" dirty="0" smtClean="0"/>
              </a:br>
              <a:r>
                <a:rPr lang="en-US" dirty="0" smtClean="0"/>
                <a:t> experts</a:t>
              </a:r>
              <a:endParaRPr lang="en-US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234894" y="5638800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People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750420" y="3048000"/>
            <a:ext cx="183780" cy="130496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520815" y="2801034"/>
            <a:ext cx="717180" cy="624427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/>
          <p:cNvGrpSpPr/>
          <p:nvPr/>
        </p:nvGrpSpPr>
        <p:grpSpPr>
          <a:xfrm>
            <a:off x="7276837" y="3963769"/>
            <a:ext cx="1257563" cy="989231"/>
            <a:chOff x="800363" y="4018866"/>
            <a:chExt cx="1257563" cy="989231"/>
          </a:xfrm>
        </p:grpSpPr>
        <p:sp>
          <p:nvSpPr>
            <p:cNvPr id="14" name="Oval 13"/>
            <p:cNvSpPr/>
            <p:nvPr/>
          </p:nvSpPr>
          <p:spPr>
            <a:xfrm>
              <a:off x="800363" y="4018866"/>
              <a:ext cx="1257563" cy="989231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14926" y="4333965"/>
              <a:ext cx="10054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Gamers</a:t>
              </a:r>
              <a:endParaRPr lang="en-US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6279779" y="2438400"/>
            <a:ext cx="18515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Game-developed </a:t>
            </a:r>
            <a:br>
              <a:rPr lang="en-US" dirty="0" smtClean="0"/>
            </a:br>
            <a:r>
              <a:rPr lang="en-US" dirty="0" err="1" smtClean="0"/>
              <a:t>verif</a:t>
            </a:r>
            <a:r>
              <a:rPr lang="en-US" dirty="0" smtClean="0"/>
              <a:t>. experts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378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4000" fill="hold"/>
                                        <p:tgtEl>
                                          <p:spTgt spid="10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4000" fill="hold"/>
                                        <p:tgtEl>
                                          <p:spTgt spid="12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2" grpId="0" animBg="1"/>
      <p:bldP spid="12" grpId="1" animBg="1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Learned Lessons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Direct </a:t>
            </a:r>
            <a:r>
              <a:rPr lang="en-US" dirty="0" smtClean="0"/>
              <a:t>link to making </a:t>
            </a:r>
            <a:r>
              <a:rPr lang="en-US" dirty="0"/>
              <a:t>the world better</a:t>
            </a:r>
          </a:p>
          <a:p>
            <a:r>
              <a:rPr lang="en-US" dirty="0" smtClean="0"/>
              <a:t>Only the naked essence of the problem</a:t>
            </a:r>
          </a:p>
          <a:p>
            <a:r>
              <a:rPr lang="en-US" dirty="0" smtClean="0"/>
              <a:t>Maximize use of visual reasoning</a:t>
            </a:r>
          </a:p>
          <a:p>
            <a:r>
              <a:rPr lang="en-US" dirty="0" smtClean="0"/>
              <a:t>Develop skill over time</a:t>
            </a:r>
          </a:p>
          <a:p>
            <a:r>
              <a:rPr lang="en-US" dirty="0" smtClean="0"/>
              <a:t>Collective Social Intelligence</a:t>
            </a:r>
          </a:p>
          <a:p>
            <a:r>
              <a:rPr lang="en-US" dirty="0" smtClean="0"/>
              <a:t>Constant feedback with creators on impact</a:t>
            </a:r>
          </a:p>
          <a:p>
            <a:r>
              <a:rPr lang="en-US" dirty="0" smtClean="0"/>
              <a:t>Stream of new challenges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83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514600"/>
            <a:ext cx="8229600" cy="3459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Making the world better</a:t>
            </a:r>
            <a:endParaRPr lang="en-US" sz="4000" dirty="0"/>
          </a:p>
          <a:p>
            <a:pPr marL="0" indent="0">
              <a:buNone/>
            </a:pP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65383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tro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Metro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tro">
      <a:fillStyleLst>
        <a:solidFill>
          <a:schemeClr val="phClr"/>
        </a:solidFill>
        <a:gradFill rotWithShape="1">
          <a:gsLst>
            <a:gs pos="0">
              <a:schemeClr val="phClr">
                <a:tint val="25000"/>
                <a:satMod val="125000"/>
              </a:schemeClr>
            </a:gs>
            <a:gs pos="40000">
              <a:schemeClr val="phClr">
                <a:tint val="55000"/>
                <a:satMod val="130000"/>
              </a:schemeClr>
            </a:gs>
            <a:gs pos="50000">
              <a:schemeClr val="phClr">
                <a:tint val="59000"/>
                <a:satMod val="130000"/>
              </a:schemeClr>
            </a:gs>
            <a:gs pos="65000">
              <a:schemeClr val="phClr">
                <a:tint val="55000"/>
                <a:satMod val="130000"/>
              </a:schemeClr>
            </a:gs>
            <a:gs pos="100000">
              <a:schemeClr val="phClr">
                <a:tint val="20000"/>
                <a:satMod val="12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48000"/>
                <a:satMod val="138000"/>
              </a:schemeClr>
            </a:gs>
            <a:gs pos="25000">
              <a:schemeClr val="phClr">
                <a:tint val="85000"/>
              </a:schemeClr>
            </a:gs>
            <a:gs pos="40000">
              <a:schemeClr val="phClr">
                <a:tint val="92000"/>
              </a:schemeClr>
            </a:gs>
            <a:gs pos="50000">
              <a:schemeClr val="phClr">
                <a:tint val="93000"/>
              </a:schemeClr>
            </a:gs>
            <a:gs pos="60000">
              <a:schemeClr val="phClr">
                <a:tint val="92000"/>
              </a:schemeClr>
            </a:gs>
            <a:gs pos="75000">
              <a:schemeClr val="phClr">
                <a:tint val="83000"/>
                <a:satMod val="108000"/>
              </a:schemeClr>
            </a:gs>
            <a:gs pos="100000">
              <a:schemeClr val="phClr">
                <a:tint val="48000"/>
                <a:satMod val="150000"/>
              </a:schemeClr>
            </a:gs>
          </a:gsLst>
          <a:lin ang="5400000" scaled="0"/>
        </a:gradFill>
      </a:fillStyleLst>
      <a:lnStyleLst>
        <a:ln w="12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</a:effectStyle>
        <a:effectStyle>
          <a:effectLst>
            <a:glow rad="63500">
              <a:schemeClr val="phClr">
                <a:alpha val="45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>
            <a:bevelT w="0" h="0"/>
            <a:contourClr>
              <a:schemeClr val="phClr">
                <a:tint val="70000"/>
              </a:schemeClr>
            </a:contourClr>
          </a:sp3d>
        </a:effectStyle>
        <a:effectStyle>
          <a:effectLst>
            <a:glow rad="101500">
              <a:schemeClr val="phClr">
                <a:alpha val="42000"/>
                <a:satMod val="120000"/>
              </a:schemeClr>
            </a:glow>
          </a:effectLst>
          <a:scene3d>
            <a:camera prst="orthographicFront" fov="0">
              <a:rot lat="0" lon="0" rev="0"/>
            </a:camera>
            <a:lightRig rig="glow" dir="t">
              <a:rot lat="0" lon="0" rev="4800000"/>
            </a:lightRig>
          </a:scene3d>
          <a:sp3d prstMaterial="powder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150000"/>
              </a:schemeClr>
            </a:gs>
            <a:gs pos="65000">
              <a:schemeClr val="bg1">
                <a:shade val="90000"/>
                <a:satMod val="375000"/>
              </a:schemeClr>
            </a:gs>
            <a:gs pos="100000">
              <a:schemeClr val="phClr">
                <a:tint val="88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0000"/>
                <a:satMod val="180000"/>
              </a:schemeClr>
              <a:schemeClr val="phClr">
                <a:tint val="90000"/>
                <a:satMod val="200000"/>
              </a:schemeClr>
            </a:duotone>
          </a:blip>
          <a:tile tx="0" ty="0" sx="80000" sy="80000" flip="none" algn="tl"/>
        </a:blip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</Template>
  <TotalTime>433</TotalTime>
  <Words>263</Words>
  <Application>Microsoft Office PowerPoint</Application>
  <PresentationFormat>On-screen Show (4:3)</PresentationFormat>
  <Paragraphs>81</Paragraphs>
  <Slides>34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Metro</vt:lpstr>
      <vt:lpstr>PowerPoint Presentation</vt:lpstr>
      <vt:lpstr>PowerPoint Presentation</vt:lpstr>
      <vt:lpstr>PowerPoint Presentation</vt:lpstr>
      <vt:lpstr>PowerPoint Presentation</vt:lpstr>
      <vt:lpstr>Target</vt:lpstr>
      <vt:lpstr>PowerPoint Presentation</vt:lpstr>
      <vt:lpstr>PowerPoint Presentation</vt:lpstr>
      <vt:lpstr>Learned Lessons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Skill development</vt:lpstr>
      <vt:lpstr>Collective Social Intelligence</vt:lpstr>
      <vt:lpstr>Social Intelligence</vt:lpstr>
      <vt:lpstr>Players are  changing the game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CSFV University of Washington Verification Games Ernst / Popović</dc:title>
  <dc:creator>mburns</dc:creator>
  <cp:lastModifiedBy>Zoran Popovic</cp:lastModifiedBy>
  <cp:revision>21</cp:revision>
  <dcterms:created xsi:type="dcterms:W3CDTF">2013-02-04T20:43:06Z</dcterms:created>
  <dcterms:modified xsi:type="dcterms:W3CDTF">2013-02-05T20:04:53Z</dcterms:modified>
</cp:coreProperties>
</file>

<file path=docProps/thumbnail.jpeg>
</file>